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ebas Neue Bold" charset="1" panose="020B0606020202050201"/>
      <p:regular r:id="rId17"/>
    </p:embeddedFont>
    <p:embeddedFont>
      <p:font typeface="Proxima Nova Bold" charset="1" panose="02000506030000020004"/>
      <p:regular r:id="rId18"/>
    </p:embeddedFont>
    <p:embeddedFont>
      <p:font typeface="Proxima Nova" charset="1" panose="02000506030000020004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43" r="0" b="-1417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46609" y="1156553"/>
            <a:ext cx="11594782" cy="4114800"/>
            <a:chOff x="0" y="0"/>
            <a:chExt cx="3053770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53770" cy="1083733"/>
            </a:xfrm>
            <a:custGeom>
              <a:avLst/>
              <a:gdLst/>
              <a:ahLst/>
              <a:cxnLst/>
              <a:rect r="r" b="b" t="t" l="l"/>
              <a:pathLst>
                <a:path h="1083733" w="3053770">
                  <a:moveTo>
                    <a:pt x="0" y="0"/>
                  </a:moveTo>
                  <a:lnTo>
                    <a:pt x="3053770" y="0"/>
                  </a:lnTo>
                  <a:lnTo>
                    <a:pt x="3053770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48BAC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53770" cy="112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189246" y="758411"/>
            <a:ext cx="3909508" cy="1115852"/>
            <a:chOff x="0" y="0"/>
            <a:chExt cx="1029665" cy="2938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9665" cy="293887"/>
            </a:xfrm>
            <a:custGeom>
              <a:avLst/>
              <a:gdLst/>
              <a:ahLst/>
              <a:cxnLst/>
              <a:rect r="r" b="b" t="t" l="l"/>
              <a:pathLst>
                <a:path h="293887" w="1029665">
                  <a:moveTo>
                    <a:pt x="0" y="0"/>
                  </a:moveTo>
                  <a:lnTo>
                    <a:pt x="1029665" y="0"/>
                  </a:lnTo>
                  <a:lnTo>
                    <a:pt x="1029665" y="293887"/>
                  </a:lnTo>
                  <a:lnTo>
                    <a:pt x="0" y="29388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29665" cy="331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7692"/>
            <a:ext cx="2138308" cy="1308645"/>
          </a:xfrm>
          <a:custGeom>
            <a:avLst/>
            <a:gdLst/>
            <a:ahLst/>
            <a:cxnLst/>
            <a:rect r="r" b="b" t="t" l="l"/>
            <a:pathLst>
              <a:path h="1308645" w="2138308">
                <a:moveTo>
                  <a:pt x="0" y="0"/>
                </a:moveTo>
                <a:lnTo>
                  <a:pt x="2138308" y="0"/>
                </a:lnTo>
                <a:lnTo>
                  <a:pt x="2138308" y="1308645"/>
                </a:lnTo>
                <a:lnTo>
                  <a:pt x="0" y="1308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11632" y="2093338"/>
            <a:ext cx="10264735" cy="212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4"/>
              </a:lnSpc>
            </a:pPr>
            <a:r>
              <a:rPr lang="en-US" b="true" sz="6499">
                <a:solidFill>
                  <a:srgbClr val="29292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PREDICTING OBESITY LEVELS USING MACHINE LEARNING AND DEEP LEARNING METHODS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94117" y="4318377"/>
            <a:ext cx="5299765" cy="53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b="true" sz="3999">
                <a:solidFill>
                  <a:srgbClr val="2929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Infosys Internship 5.0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07338" y="5676532"/>
            <a:ext cx="7073324" cy="7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1"/>
              </a:lnSpc>
            </a:pPr>
            <a:r>
              <a:rPr lang="en-US" sz="6399" b="true">
                <a:solidFill>
                  <a:srgbClr val="29292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MENTOR: NARENDRA KUMAR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18288000" cy="1866305"/>
            <a:chOff x="0" y="0"/>
            <a:chExt cx="4816593" cy="491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491537"/>
            </a:xfrm>
            <a:custGeom>
              <a:avLst/>
              <a:gdLst/>
              <a:ahLst/>
              <a:cxnLst/>
              <a:rect r="r" b="b" t="t" l="l"/>
              <a:pathLst>
                <a:path h="4915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91537"/>
                  </a:lnTo>
                  <a:lnTo>
                    <a:pt x="0" y="491537"/>
                  </a:lnTo>
                  <a:close/>
                </a:path>
              </a:pathLst>
            </a:custGeom>
            <a:solidFill>
              <a:srgbClr val="2D354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529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15294" y="3898106"/>
            <a:ext cx="18518589" cy="4740612"/>
            <a:chOff x="0" y="0"/>
            <a:chExt cx="4877324" cy="12485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7324" cy="1248556"/>
            </a:xfrm>
            <a:custGeom>
              <a:avLst/>
              <a:gdLst/>
              <a:ahLst/>
              <a:cxnLst/>
              <a:rect r="r" b="b" t="t" l="l"/>
              <a:pathLst>
                <a:path h="1248556" w="4877324">
                  <a:moveTo>
                    <a:pt x="0" y="0"/>
                  </a:moveTo>
                  <a:lnTo>
                    <a:pt x="4877324" y="0"/>
                  </a:lnTo>
                  <a:lnTo>
                    <a:pt x="4877324" y="1248556"/>
                  </a:lnTo>
                  <a:lnTo>
                    <a:pt x="0" y="1248556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77324" cy="1286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8777" y="3669506"/>
            <a:ext cx="11980985" cy="519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2999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Best Performers:</a:t>
            </a:r>
          </a:p>
          <a:p>
            <a:pPr algn="l"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ML: XGBoost (99% accuracy).</a:t>
            </a:r>
          </a:p>
          <a:p>
            <a:pPr algn="l"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DL: TabNet (99% accuracy).</a:t>
            </a:r>
          </a:p>
          <a:p>
            <a:pPr algn="l">
              <a:lnSpc>
                <a:spcPts val="5999"/>
              </a:lnSpc>
            </a:pPr>
            <a:r>
              <a:rPr lang="en-US" sz="2999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Insights:</a:t>
            </a:r>
          </a:p>
          <a:p>
            <a:pPr algn="l"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Deep learning captured more complex patterns than ML models.</a:t>
            </a:r>
          </a:p>
          <a:p>
            <a:pPr algn="l"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Feature importance analysis provided actionable health insights.</a:t>
            </a:r>
          </a:p>
          <a:p>
            <a:pPr algn="l">
              <a:lnSpc>
                <a:spcPts val="59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378273" y="1542753"/>
            <a:ext cx="9531453" cy="118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9"/>
              </a:lnSpc>
            </a:pPr>
            <a:r>
              <a:rPr lang="en-US" sz="99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RESULTS &amp; KEY FINDINGS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14750" y="3850481"/>
            <a:ext cx="587325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 to the DEMO Video: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https://1drv.ms/v/c/72cb816e1cc47216/EfjW3gEkbRpNqZv4VHjv_O0Bn2aURPmgFzoMG4YafyutmA?e=TtjxhD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5294" y="3554858"/>
            <a:ext cx="18518589" cy="2600664"/>
            <a:chOff x="0" y="0"/>
            <a:chExt cx="4877324" cy="6849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7324" cy="684949"/>
            </a:xfrm>
            <a:custGeom>
              <a:avLst/>
              <a:gdLst/>
              <a:ahLst/>
              <a:cxnLst/>
              <a:rect r="r" b="b" t="t" l="l"/>
              <a:pathLst>
                <a:path h="684949" w="4877324">
                  <a:moveTo>
                    <a:pt x="0" y="0"/>
                  </a:moveTo>
                  <a:lnTo>
                    <a:pt x="4877324" y="0"/>
                  </a:lnTo>
                  <a:lnTo>
                    <a:pt x="4877324" y="684949"/>
                  </a:lnTo>
                  <a:lnTo>
                    <a:pt x="0" y="684949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77324" cy="723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41785" y="4278758"/>
            <a:ext cx="10404429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30"/>
              </a:lnSpc>
            </a:pPr>
            <a:r>
              <a:rPr lang="en-US" sz="21000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7692"/>
            <a:ext cx="2138308" cy="1308645"/>
          </a:xfrm>
          <a:custGeom>
            <a:avLst/>
            <a:gdLst/>
            <a:ahLst/>
            <a:cxnLst/>
            <a:rect r="r" b="b" t="t" l="l"/>
            <a:pathLst>
              <a:path h="1308645" w="2138308">
                <a:moveTo>
                  <a:pt x="0" y="0"/>
                </a:moveTo>
                <a:lnTo>
                  <a:pt x="2138308" y="0"/>
                </a:lnTo>
                <a:lnTo>
                  <a:pt x="2138308" y="1308645"/>
                </a:lnTo>
                <a:lnTo>
                  <a:pt x="0" y="1308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7016176" cy="2355401"/>
            <a:chOff x="0" y="0"/>
            <a:chExt cx="4481627" cy="6203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1626" cy="620353"/>
            </a:xfrm>
            <a:custGeom>
              <a:avLst/>
              <a:gdLst/>
              <a:ahLst/>
              <a:cxnLst/>
              <a:rect r="r" b="b" t="t" l="l"/>
              <a:pathLst>
                <a:path h="620353" w="4481626">
                  <a:moveTo>
                    <a:pt x="0" y="0"/>
                  </a:moveTo>
                  <a:lnTo>
                    <a:pt x="4481626" y="0"/>
                  </a:lnTo>
                  <a:lnTo>
                    <a:pt x="4481626" y="620353"/>
                  </a:lnTo>
                  <a:lnTo>
                    <a:pt x="0" y="620353"/>
                  </a:lnTo>
                  <a:close/>
                </a:path>
              </a:pathLst>
            </a:custGeom>
            <a:solidFill>
              <a:srgbClr val="2D354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81627" cy="658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386880"/>
            <a:ext cx="5871443" cy="5871420"/>
            <a:chOff x="0" y="0"/>
            <a:chExt cx="6350025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552330" y="1787301"/>
            <a:ext cx="6062864" cy="118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9"/>
              </a:lnSpc>
            </a:pPr>
            <a:r>
              <a:rPr lang="en-US" sz="9999" b="true">
                <a:solidFill>
                  <a:srgbClr val="F7FDF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22648" y="3440367"/>
            <a:ext cx="10922228" cy="633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00"/>
              </a:lnSpc>
            </a:pPr>
            <a:r>
              <a:rPr lang="en-US" sz="2300" b="true">
                <a:solidFill>
                  <a:srgbClr val="211F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Goal:</a:t>
            </a:r>
          </a:p>
          <a:p>
            <a:pPr algn="just">
              <a:lnSpc>
                <a:spcPts val="4600"/>
              </a:lnSpc>
            </a:pPr>
            <a:r>
              <a:rPr lang="en-US" sz="2300" b="true">
                <a:solidFill>
                  <a:srgbClr val="211F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</a:t>
            </a:r>
            <a:r>
              <a:rPr lang="en-US" sz="2300" b="true">
                <a:solidFill>
                  <a:srgbClr val="211F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 develop predictive models assessing obesity levels based on lifestyle and physical conditions.</a:t>
            </a:r>
          </a:p>
          <a:p>
            <a:pPr algn="just">
              <a:lnSpc>
                <a:spcPts val="4600"/>
              </a:lnSpc>
            </a:pPr>
            <a:r>
              <a:rPr lang="en-US" sz="2300" b="true">
                <a:solidFill>
                  <a:srgbClr val="211F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Dataset:</a:t>
            </a:r>
          </a:p>
          <a:p>
            <a:pPr algn="just" marL="496571" indent="-248285" lvl="1">
              <a:lnSpc>
                <a:spcPts val="4600"/>
              </a:lnSpc>
              <a:buFont typeface="Arial"/>
              <a:buChar char="•"/>
            </a:pPr>
            <a:r>
              <a:rPr lang="en-US" b="true" sz="2300">
                <a:solidFill>
                  <a:srgbClr val="211F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Sourced from Kaggle: "Obesity based on eating habits and physical conditions."</a:t>
            </a:r>
          </a:p>
          <a:p>
            <a:pPr algn="just" marL="496571" indent="-248285" lvl="1">
              <a:lnSpc>
                <a:spcPts val="4600"/>
              </a:lnSpc>
              <a:buFont typeface="Arial"/>
              <a:buChar char="•"/>
            </a:pPr>
            <a:r>
              <a:rPr lang="en-US" b="true" sz="2300">
                <a:solidFill>
                  <a:srgbClr val="211F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50,000 entries, 16 features (e.g., Age, Gender, BMI, Physical Activity).</a:t>
            </a:r>
          </a:p>
          <a:p>
            <a:pPr algn="just">
              <a:lnSpc>
                <a:spcPts val="4600"/>
              </a:lnSpc>
            </a:pPr>
            <a:r>
              <a:rPr lang="en-US" sz="2300" b="true">
                <a:solidFill>
                  <a:srgbClr val="211F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Outcomes:</a:t>
            </a:r>
          </a:p>
          <a:p>
            <a:pPr algn="just" marL="496571" indent="-248285" lvl="1">
              <a:lnSpc>
                <a:spcPts val="4600"/>
              </a:lnSpc>
              <a:buFont typeface="Arial"/>
              <a:buChar char="•"/>
            </a:pPr>
            <a:r>
              <a:rPr lang="en-US" b="true" sz="2300">
                <a:solidFill>
                  <a:srgbClr val="211F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Classify individuals into Underweight, Normal weight, Overweight, or Obese.</a:t>
            </a:r>
          </a:p>
          <a:p>
            <a:pPr algn="just" marL="496571" indent="-248285" lvl="1">
              <a:lnSpc>
                <a:spcPts val="4600"/>
              </a:lnSpc>
              <a:buFont typeface="Arial"/>
              <a:buChar char="•"/>
            </a:pPr>
            <a:r>
              <a:rPr lang="en-US" b="true" sz="2300">
                <a:solidFill>
                  <a:srgbClr val="211F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Promote healthier lifestyle decisions.</a:t>
            </a:r>
          </a:p>
          <a:p>
            <a:pPr algn="just">
              <a:lnSpc>
                <a:spcPts val="46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86925" y="2646016"/>
            <a:ext cx="7572375" cy="6612284"/>
            <a:chOff x="0" y="0"/>
            <a:chExt cx="1994370" cy="17415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4370" cy="1741507"/>
            </a:xfrm>
            <a:custGeom>
              <a:avLst/>
              <a:gdLst/>
              <a:ahLst/>
              <a:cxnLst/>
              <a:rect r="r" b="b" t="t" l="l"/>
              <a:pathLst>
                <a:path h="1741507" w="1994370">
                  <a:moveTo>
                    <a:pt x="0" y="0"/>
                  </a:moveTo>
                  <a:lnTo>
                    <a:pt x="1994370" y="0"/>
                  </a:lnTo>
                  <a:lnTo>
                    <a:pt x="1994370" y="1741507"/>
                  </a:lnTo>
                  <a:lnTo>
                    <a:pt x="0" y="1741507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94370" cy="1779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8115300" cy="8229600"/>
            <a:chOff x="0" y="0"/>
            <a:chExt cx="2137363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2D354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61843" y="3492511"/>
            <a:ext cx="1514599" cy="151459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99" t="0" r="-2499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961843" y="6527810"/>
            <a:ext cx="1514599" cy="1514593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>
            <a:off x="4017116" y="6140460"/>
            <a:ext cx="4501258" cy="0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961843" y="1977399"/>
            <a:ext cx="6872927" cy="9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0"/>
              </a:lnSpc>
            </a:pPr>
            <a:r>
              <a:rPr lang="en-US" sz="8000" b="true">
                <a:solidFill>
                  <a:srgbClr val="F7FDFE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 STATEMENT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04028" y="4360556"/>
            <a:ext cx="7138170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AI-driven system for personalized obesity risk prediction and recommendations.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17116" y="3302011"/>
            <a:ext cx="4495270" cy="24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Obesity rates rising globally, increasing risks of cardiovascular diseases and diabetes.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17116" y="6337310"/>
            <a:ext cx="4495270" cy="182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Need for precise identification of obesity levels for targeted interventions.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04028" y="3148852"/>
            <a:ext cx="6383575" cy="9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0"/>
              </a:lnSpc>
            </a:pPr>
            <a:r>
              <a:rPr lang="en-US" b="true" sz="80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SOLUTION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2627337"/>
            <a:chOff x="0" y="0"/>
            <a:chExt cx="4816593" cy="6919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91974"/>
            </a:xfrm>
            <a:custGeom>
              <a:avLst/>
              <a:gdLst/>
              <a:ahLst/>
              <a:cxnLst/>
              <a:rect r="r" b="b" t="t" l="l"/>
              <a:pathLst>
                <a:path h="6919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91974"/>
                  </a:lnTo>
                  <a:lnTo>
                    <a:pt x="0" y="691974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730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4209221" y="4140745"/>
            <a:ext cx="136339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41976" y="3541737"/>
            <a:ext cx="2528879" cy="1140869"/>
          </a:xfrm>
          <a:custGeom>
            <a:avLst/>
            <a:gdLst/>
            <a:ahLst/>
            <a:cxnLst/>
            <a:rect r="r" b="b" t="t" l="l"/>
            <a:pathLst>
              <a:path h="1140869" w="2528879">
                <a:moveTo>
                  <a:pt x="0" y="0"/>
                </a:moveTo>
                <a:lnTo>
                  <a:pt x="2528879" y="0"/>
                </a:lnTo>
                <a:lnTo>
                  <a:pt x="2528879" y="1140869"/>
                </a:lnTo>
                <a:lnTo>
                  <a:pt x="0" y="114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79986" y="3560785"/>
            <a:ext cx="2528879" cy="1140869"/>
          </a:xfrm>
          <a:custGeom>
            <a:avLst/>
            <a:gdLst/>
            <a:ahLst/>
            <a:cxnLst/>
            <a:rect r="r" b="b" t="t" l="l"/>
            <a:pathLst>
              <a:path h="1140869" w="2528879">
                <a:moveTo>
                  <a:pt x="0" y="0"/>
                </a:moveTo>
                <a:lnTo>
                  <a:pt x="2528879" y="0"/>
                </a:lnTo>
                <a:lnTo>
                  <a:pt x="2528879" y="1140870"/>
                </a:lnTo>
                <a:lnTo>
                  <a:pt x="0" y="114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99711" y="3570310"/>
            <a:ext cx="2528879" cy="1140869"/>
          </a:xfrm>
          <a:custGeom>
            <a:avLst/>
            <a:gdLst/>
            <a:ahLst/>
            <a:cxnLst/>
            <a:rect r="r" b="b" t="t" l="l"/>
            <a:pathLst>
              <a:path h="1140869" w="2528879">
                <a:moveTo>
                  <a:pt x="0" y="0"/>
                </a:moveTo>
                <a:lnTo>
                  <a:pt x="2528879" y="0"/>
                </a:lnTo>
                <a:lnTo>
                  <a:pt x="2528879" y="1140870"/>
                </a:lnTo>
                <a:lnTo>
                  <a:pt x="0" y="114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10981" y="3579835"/>
            <a:ext cx="2528879" cy="1140869"/>
          </a:xfrm>
          <a:custGeom>
            <a:avLst/>
            <a:gdLst/>
            <a:ahLst/>
            <a:cxnLst/>
            <a:rect r="r" b="b" t="t" l="l"/>
            <a:pathLst>
              <a:path h="1140869" w="2528879">
                <a:moveTo>
                  <a:pt x="0" y="0"/>
                </a:moveTo>
                <a:lnTo>
                  <a:pt x="2528879" y="0"/>
                </a:lnTo>
                <a:lnTo>
                  <a:pt x="2528879" y="1140870"/>
                </a:lnTo>
                <a:lnTo>
                  <a:pt x="0" y="114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8178226" y="4112172"/>
            <a:ext cx="136339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12147238" y="4131220"/>
            <a:ext cx="136339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9618359" y="6084231"/>
            <a:ext cx="2528879" cy="1140869"/>
          </a:xfrm>
          <a:custGeom>
            <a:avLst/>
            <a:gdLst/>
            <a:ahLst/>
            <a:cxnLst/>
            <a:rect r="r" b="b" t="t" l="l"/>
            <a:pathLst>
              <a:path h="1140869" w="2528879">
                <a:moveTo>
                  <a:pt x="0" y="0"/>
                </a:moveTo>
                <a:lnTo>
                  <a:pt x="2528879" y="0"/>
                </a:lnTo>
                <a:lnTo>
                  <a:pt x="2528879" y="1140870"/>
                </a:lnTo>
                <a:lnTo>
                  <a:pt x="0" y="114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80661" y="6093756"/>
            <a:ext cx="2528879" cy="1140869"/>
          </a:xfrm>
          <a:custGeom>
            <a:avLst/>
            <a:gdLst/>
            <a:ahLst/>
            <a:cxnLst/>
            <a:rect r="r" b="b" t="t" l="l"/>
            <a:pathLst>
              <a:path h="1140869" w="2528879">
                <a:moveTo>
                  <a:pt x="0" y="0"/>
                </a:moveTo>
                <a:lnTo>
                  <a:pt x="2528879" y="0"/>
                </a:lnTo>
                <a:lnTo>
                  <a:pt x="2528879" y="1140870"/>
                </a:lnTo>
                <a:lnTo>
                  <a:pt x="0" y="114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4745101" y="4720705"/>
            <a:ext cx="0" cy="13635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2136051" y="6683239"/>
            <a:ext cx="136339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8254699" y="6616568"/>
            <a:ext cx="136339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755981" y="6093756"/>
            <a:ext cx="2528879" cy="1140869"/>
          </a:xfrm>
          <a:custGeom>
            <a:avLst/>
            <a:gdLst/>
            <a:ahLst/>
            <a:cxnLst/>
            <a:rect r="r" b="b" t="t" l="l"/>
            <a:pathLst>
              <a:path h="1140869" w="2528879">
                <a:moveTo>
                  <a:pt x="0" y="0"/>
                </a:moveTo>
                <a:lnTo>
                  <a:pt x="2528878" y="0"/>
                </a:lnTo>
                <a:lnTo>
                  <a:pt x="2528878" y="1140870"/>
                </a:lnTo>
                <a:lnTo>
                  <a:pt x="0" y="114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648448" y="173408"/>
            <a:ext cx="2608455" cy="2072536"/>
          </a:xfrm>
          <a:custGeom>
            <a:avLst/>
            <a:gdLst/>
            <a:ahLst/>
            <a:cxnLst/>
            <a:rect r="r" b="b" t="t" l="l"/>
            <a:pathLst>
              <a:path h="2072536" w="2608455">
                <a:moveTo>
                  <a:pt x="0" y="0"/>
                </a:moveTo>
                <a:lnTo>
                  <a:pt x="2608455" y="0"/>
                </a:lnTo>
                <a:lnTo>
                  <a:pt x="2608455" y="2072536"/>
                </a:lnTo>
                <a:lnTo>
                  <a:pt x="0" y="2072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40869" y="0"/>
            <a:ext cx="2695133" cy="2245944"/>
          </a:xfrm>
          <a:custGeom>
            <a:avLst/>
            <a:gdLst/>
            <a:ahLst/>
            <a:cxnLst/>
            <a:rect r="r" b="b" t="t" l="l"/>
            <a:pathLst>
              <a:path h="2245944" w="2695133">
                <a:moveTo>
                  <a:pt x="0" y="0"/>
                </a:moveTo>
                <a:lnTo>
                  <a:pt x="2695133" y="0"/>
                </a:lnTo>
                <a:lnTo>
                  <a:pt x="2695133" y="2245944"/>
                </a:lnTo>
                <a:lnTo>
                  <a:pt x="0" y="2245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0" y="8187126"/>
            <a:ext cx="18288000" cy="2074887"/>
            <a:chOff x="0" y="0"/>
            <a:chExt cx="4816593" cy="5464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16592" cy="546472"/>
            </a:xfrm>
            <a:custGeom>
              <a:avLst/>
              <a:gdLst/>
              <a:ahLst/>
              <a:cxnLst/>
              <a:rect r="r" b="b" t="t" l="l"/>
              <a:pathLst>
                <a:path h="54647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6472"/>
                  </a:lnTo>
                  <a:lnTo>
                    <a:pt x="0" y="546472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816593" cy="58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0" y="9224569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5696827" y="1371600"/>
            <a:ext cx="6894346" cy="118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9"/>
              </a:lnSpc>
            </a:pPr>
            <a:r>
              <a:rPr lang="en-US" sz="99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IMPLEMENTATION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40869" y="3923259"/>
            <a:ext cx="193109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Collection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72615" y="3580357"/>
            <a:ext cx="262783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Exploration (EDA) &amp; Data Preprocessing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79986" y="3608932"/>
            <a:ext cx="2381384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 Machine Learning &amp; Deep Learning Models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26818" y="3775620"/>
            <a:ext cx="227466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Hyperparameter Tuning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07768" y="6299066"/>
            <a:ext cx="227466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56344" y="6289541"/>
            <a:ext cx="227466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 -Based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65194" y="6446705"/>
            <a:ext cx="227466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Deployment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100" y="3814014"/>
            <a:ext cx="18549551" cy="6472986"/>
            <a:chOff x="0" y="0"/>
            <a:chExt cx="4885478" cy="1704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85479" cy="1704819"/>
            </a:xfrm>
            <a:custGeom>
              <a:avLst/>
              <a:gdLst/>
              <a:ahLst/>
              <a:cxnLst/>
              <a:rect r="r" b="b" t="t" l="l"/>
              <a:pathLst>
                <a:path h="1704819" w="4885479">
                  <a:moveTo>
                    <a:pt x="0" y="0"/>
                  </a:moveTo>
                  <a:lnTo>
                    <a:pt x="4885479" y="0"/>
                  </a:lnTo>
                  <a:lnTo>
                    <a:pt x="4885479" y="1704819"/>
                  </a:lnTo>
                  <a:lnTo>
                    <a:pt x="0" y="1704819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85478" cy="1742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386880"/>
            <a:ext cx="5871443" cy="5871420"/>
            <a:chOff x="0" y="0"/>
            <a:chExt cx="6350025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850078"/>
            <a:ext cx="7649524" cy="2235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9"/>
              </a:lnSpc>
            </a:pPr>
            <a:r>
              <a:rPr lang="en-US" sz="99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39826" y="4150130"/>
            <a:ext cx="5162917" cy="5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b="true" sz="4500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TARGET COLUMN CREATION: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39826" y="4580661"/>
            <a:ext cx="4894554" cy="2294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3" indent="-237491" lvl="1">
              <a:lnSpc>
                <a:spcPts val="369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Derived Obesity_Status from BMI values.</a:t>
            </a:r>
          </a:p>
          <a:p>
            <a:pPr algn="l" marL="474983" indent="-237491" lvl="1">
              <a:lnSpc>
                <a:spcPts val="369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Categories: Underweight (&lt;18.5), Normal (18.5–24.9), Overweight (25–29.9), Obese (≥30).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32441" y="4150130"/>
            <a:ext cx="5162917" cy="100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4500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ENCODING CATEGORICAL VARIABLES: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77305" y="5266507"/>
            <a:ext cx="4894554" cy="136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3" indent="-237491" lvl="1">
              <a:lnSpc>
                <a:spcPts val="369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Used Label Encoding for features like Gender and Race.</a:t>
            </a:r>
          </a:p>
          <a:p>
            <a:pPr algn="l">
              <a:lnSpc>
                <a:spcPts val="369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439826" y="7582319"/>
            <a:ext cx="4043815" cy="53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4500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FEATURE SCALING: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39826" y="8129715"/>
            <a:ext cx="4124054" cy="89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3" indent="-237491" lvl="1">
              <a:lnSpc>
                <a:spcPts val="369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Applied StandardScaler to normalize data.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32441" y="7582319"/>
            <a:ext cx="4043815" cy="532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4500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SPLITS: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77305" y="8129715"/>
            <a:ext cx="4043815" cy="136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3" indent="-237491" lvl="1">
              <a:lnSpc>
                <a:spcPts val="3696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Training: 70%, Validation: 15%, Testing: 15%.</a:t>
            </a:r>
          </a:p>
          <a:p>
            <a:pPr algn="l">
              <a:lnSpc>
                <a:spcPts val="369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888877"/>
            <a:ext cx="18288000" cy="4398123"/>
            <a:chOff x="0" y="0"/>
            <a:chExt cx="4816593" cy="11583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58353"/>
            </a:xfrm>
            <a:custGeom>
              <a:avLst/>
              <a:gdLst/>
              <a:ahLst/>
              <a:cxnLst/>
              <a:rect r="r" b="b" t="t" l="l"/>
              <a:pathLst>
                <a:path h="115835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58353"/>
                  </a:lnTo>
                  <a:lnTo>
                    <a:pt x="0" y="1158353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196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2180" y="6440728"/>
            <a:ext cx="17503640" cy="3294420"/>
          </a:xfrm>
          <a:custGeom>
            <a:avLst/>
            <a:gdLst/>
            <a:ahLst/>
            <a:cxnLst/>
            <a:rect r="r" b="b" t="t" l="l"/>
            <a:pathLst>
              <a:path h="3294420" w="17503640">
                <a:moveTo>
                  <a:pt x="0" y="0"/>
                </a:moveTo>
                <a:lnTo>
                  <a:pt x="17503640" y="0"/>
                </a:lnTo>
                <a:lnTo>
                  <a:pt x="17503640" y="3294421"/>
                </a:lnTo>
                <a:lnTo>
                  <a:pt x="0" y="3294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3" t="-355" r="0" b="-35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60543"/>
            <a:ext cx="10828080" cy="118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9"/>
              </a:lnSpc>
            </a:pPr>
            <a:r>
              <a:rPr lang="en-US" sz="99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MACHINE LEARNING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50226"/>
            <a:ext cx="15810578" cy="44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2999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Algorithms Used:</a:t>
            </a:r>
          </a:p>
          <a:p>
            <a:pPr algn="l" marL="647698" indent="-323849" lvl="1">
              <a:lnSpc>
                <a:spcPts val="5999"/>
              </a:lnSpc>
              <a:buAutoNum type="arabicPeriod" startAt="1"/>
            </a:pPr>
            <a:r>
              <a:rPr lang="en-US" b="true" sz="29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Logistic Regression: Baseline model.</a:t>
            </a:r>
          </a:p>
          <a:p>
            <a:pPr algn="l" marL="647698" indent="-323849" lvl="1">
              <a:lnSpc>
                <a:spcPts val="5999"/>
              </a:lnSpc>
              <a:buAutoNum type="arabicPeriod" startAt="1"/>
            </a:pPr>
            <a:r>
              <a:rPr lang="en-US" b="true" sz="29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Random Forest: Ensemble model for reduced overfitting.</a:t>
            </a:r>
          </a:p>
          <a:p>
            <a:pPr algn="l" marL="647698" indent="-323849" lvl="1">
              <a:lnSpc>
                <a:spcPts val="5999"/>
              </a:lnSpc>
              <a:buAutoNum type="arabicPeriod" startAt="1"/>
            </a:pPr>
            <a:r>
              <a:rPr lang="en-US" b="true" sz="29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XGBoost: Gradient boosting for high accuracy.</a:t>
            </a:r>
          </a:p>
          <a:p>
            <a:pPr algn="l" marL="647698" indent="-323849" lvl="1">
              <a:lnSpc>
                <a:spcPts val="5999"/>
              </a:lnSpc>
              <a:buAutoNum type="arabicPeriod" startAt="1"/>
            </a:pPr>
            <a:r>
              <a:rPr lang="en-US" b="true" sz="29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SVM: Effective in high-dimensional spaces.</a:t>
            </a:r>
          </a:p>
          <a:p>
            <a:pPr algn="l">
              <a:lnSpc>
                <a:spcPts val="5999"/>
              </a:lnSpc>
            </a:pPr>
            <a:r>
              <a:rPr lang="en-US" b="true" sz="29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Key Metrics: Accuracy, Precision, Recall, F1-score.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888877"/>
            <a:ext cx="18288000" cy="4398123"/>
            <a:chOff x="0" y="0"/>
            <a:chExt cx="4816593" cy="11583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58353"/>
            </a:xfrm>
            <a:custGeom>
              <a:avLst/>
              <a:gdLst/>
              <a:ahLst/>
              <a:cxnLst/>
              <a:rect r="r" b="b" t="t" l="l"/>
              <a:pathLst>
                <a:path h="115835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58353"/>
                  </a:lnTo>
                  <a:lnTo>
                    <a:pt x="0" y="1158353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196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45371" y="6155066"/>
            <a:ext cx="8011907" cy="3865745"/>
          </a:xfrm>
          <a:custGeom>
            <a:avLst/>
            <a:gdLst/>
            <a:ahLst/>
            <a:cxnLst/>
            <a:rect r="r" b="b" t="t" l="l"/>
            <a:pathLst>
              <a:path h="3865745" w="8011907">
                <a:moveTo>
                  <a:pt x="0" y="0"/>
                </a:moveTo>
                <a:lnTo>
                  <a:pt x="8011907" y="0"/>
                </a:lnTo>
                <a:lnTo>
                  <a:pt x="8011907" y="3865745"/>
                </a:lnTo>
                <a:lnTo>
                  <a:pt x="0" y="3865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58169" y="6155066"/>
            <a:ext cx="9069068" cy="3865745"/>
          </a:xfrm>
          <a:custGeom>
            <a:avLst/>
            <a:gdLst/>
            <a:ahLst/>
            <a:cxnLst/>
            <a:rect r="r" b="b" t="t" l="l"/>
            <a:pathLst>
              <a:path h="3865745" w="9069068">
                <a:moveTo>
                  <a:pt x="0" y="0"/>
                </a:moveTo>
                <a:lnTo>
                  <a:pt x="9069068" y="0"/>
                </a:lnTo>
                <a:lnTo>
                  <a:pt x="9069068" y="3865745"/>
                </a:lnTo>
                <a:lnTo>
                  <a:pt x="0" y="3865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60543"/>
            <a:ext cx="10828080" cy="118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9"/>
              </a:lnSpc>
            </a:pPr>
            <a:r>
              <a:rPr lang="en-US" sz="99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DEEP</a:t>
            </a:r>
            <a:r>
              <a:rPr lang="en-US" sz="99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LEARNING MODELS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497851"/>
            <a:ext cx="7252731" cy="481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400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Mode</a:t>
            </a:r>
            <a:r>
              <a:rPr lang="en-US" sz="2400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ls Implemented:</a:t>
            </a:r>
          </a:p>
          <a:p>
            <a:pPr algn="l" marL="518160" indent="-259080" lvl="1">
              <a:lnSpc>
                <a:spcPts val="4800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Sequential Model: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Li</a:t>
            </a: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near stack of Dense and Dropout layers.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Achieved accuracy: 99.2%.</a:t>
            </a:r>
          </a:p>
          <a:p>
            <a:pPr algn="l" marL="518160" indent="-259080" lvl="1">
              <a:lnSpc>
                <a:spcPts val="4800"/>
              </a:lnSpc>
              <a:buAutoNum type="arabicPeriod" startAt="1"/>
            </a:pP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TabNet: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Attention-based for feature s</a:t>
            </a: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election.</a:t>
            </a:r>
          </a:p>
          <a:p>
            <a:pPr algn="l" marL="1036320" indent="-345440" lvl="2">
              <a:lnSpc>
                <a:spcPts val="4800"/>
              </a:lnSpc>
              <a:buFont typeface="Arial"/>
              <a:buChar char="⚬"/>
            </a:pP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Achieved accuracy: 99.3%.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758169" y="1560667"/>
            <a:ext cx="7252731" cy="237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400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Optimization</a:t>
            </a:r>
            <a:r>
              <a:rPr lang="en-US" sz="2400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Techniques:</a:t>
            </a:r>
          </a:p>
          <a:p>
            <a:pPr algn="l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Focal Loss for imbalanced datasets.</a:t>
            </a:r>
          </a:p>
          <a:p>
            <a:pPr algn="l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</a:t>
            </a: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arly stopping for eff</a:t>
            </a:r>
            <a:r>
              <a:rPr lang="en-US" b="true" sz="24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icient training.</a:t>
            </a:r>
          </a:p>
          <a:p>
            <a:pPr algn="l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294" y="3841526"/>
            <a:ext cx="18518589" cy="6493099"/>
            <a:chOff x="0" y="0"/>
            <a:chExt cx="4877324" cy="17101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77324" cy="1710117"/>
            </a:xfrm>
            <a:custGeom>
              <a:avLst/>
              <a:gdLst/>
              <a:ahLst/>
              <a:cxnLst/>
              <a:rect r="r" b="b" t="t" l="l"/>
              <a:pathLst>
                <a:path h="1710117" w="4877324">
                  <a:moveTo>
                    <a:pt x="0" y="0"/>
                  </a:moveTo>
                  <a:lnTo>
                    <a:pt x="4877324" y="0"/>
                  </a:lnTo>
                  <a:lnTo>
                    <a:pt x="4877324" y="1710117"/>
                  </a:lnTo>
                  <a:lnTo>
                    <a:pt x="0" y="1710117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77324" cy="1748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96146" y="52142"/>
            <a:ext cx="6263154" cy="3652620"/>
            <a:chOff x="0" y="0"/>
            <a:chExt cx="10888355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88356" cy="6350000"/>
            </a:xfrm>
            <a:custGeom>
              <a:avLst/>
              <a:gdLst/>
              <a:ahLst/>
              <a:cxnLst/>
              <a:rect r="r" b="b" t="t" l="l"/>
              <a:pathLst>
                <a:path h="6350000" w="10888356">
                  <a:moveTo>
                    <a:pt x="0" y="0"/>
                  </a:moveTo>
                  <a:lnTo>
                    <a:pt x="10888356" y="0"/>
                  </a:lnTo>
                  <a:lnTo>
                    <a:pt x="1088835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21" t="0" r="-2421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042865" y="6238144"/>
            <a:ext cx="6917554" cy="3225310"/>
          </a:xfrm>
          <a:custGeom>
            <a:avLst/>
            <a:gdLst/>
            <a:ahLst/>
            <a:cxnLst/>
            <a:rect r="r" b="b" t="t" l="l"/>
            <a:pathLst>
              <a:path h="3225310" w="6917554">
                <a:moveTo>
                  <a:pt x="0" y="0"/>
                </a:moveTo>
                <a:lnTo>
                  <a:pt x="6917554" y="0"/>
                </a:lnTo>
                <a:lnTo>
                  <a:pt x="6917554" y="3225310"/>
                </a:lnTo>
                <a:lnTo>
                  <a:pt x="0" y="3225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6238144"/>
            <a:ext cx="7247887" cy="3225310"/>
          </a:xfrm>
          <a:custGeom>
            <a:avLst/>
            <a:gdLst/>
            <a:ahLst/>
            <a:cxnLst/>
            <a:rect r="r" b="b" t="t" l="l"/>
            <a:pathLst>
              <a:path h="3225310" w="7247887">
                <a:moveTo>
                  <a:pt x="0" y="0"/>
                </a:moveTo>
                <a:lnTo>
                  <a:pt x="7247887" y="0"/>
                </a:lnTo>
                <a:lnTo>
                  <a:pt x="7247887" y="3225310"/>
                </a:lnTo>
                <a:lnTo>
                  <a:pt x="0" y="3225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312402"/>
            <a:ext cx="8945884" cy="118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9"/>
              </a:lnSpc>
            </a:pPr>
            <a:r>
              <a:rPr lang="en-US" sz="99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MLFLOW INTEGRATION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89230"/>
            <a:ext cx="10851149" cy="255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</a:p>
          <a:p>
            <a:pPr algn="l" marL="647705" indent="-323852" lvl="1">
              <a:lnSpc>
                <a:spcPts val="408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Experiment tracking for parameters, metrics, and artifacts.</a:t>
            </a:r>
          </a:p>
          <a:p>
            <a:pPr algn="l" marL="647705" indent="-323852" lvl="1">
              <a:lnSpc>
                <a:spcPts val="408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Reproducibility through organized experiment logs.</a:t>
            </a:r>
          </a:p>
          <a:p>
            <a:pPr algn="l" marL="647705" indent="-323852" lvl="1">
              <a:lnSpc>
                <a:spcPts val="408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Model versioning for streamlined deployment.</a:t>
            </a:r>
          </a:p>
          <a:p>
            <a:pPr algn="l">
              <a:lnSpc>
                <a:spcPts val="4080"/>
              </a:lnSpc>
            </a:pPr>
            <a:r>
              <a:rPr lang="en-US" sz="3000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Few results are shown below: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60999" y="9613226"/>
            <a:ext cx="108128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XGBoost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11934" y="9613226"/>
            <a:ext cx="91201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TabNet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260376"/>
            <a:ext cx="697506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Manage machine learning workflows.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5294" y="2206401"/>
            <a:ext cx="18518589" cy="8220086"/>
            <a:chOff x="0" y="0"/>
            <a:chExt cx="4877324" cy="21649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7324" cy="2164961"/>
            </a:xfrm>
            <a:custGeom>
              <a:avLst/>
              <a:gdLst/>
              <a:ahLst/>
              <a:cxnLst/>
              <a:rect r="r" b="b" t="t" l="l"/>
              <a:pathLst>
                <a:path h="2164961" w="4877324">
                  <a:moveTo>
                    <a:pt x="0" y="0"/>
                  </a:moveTo>
                  <a:lnTo>
                    <a:pt x="4877324" y="0"/>
                  </a:lnTo>
                  <a:lnTo>
                    <a:pt x="4877324" y="2164961"/>
                  </a:lnTo>
                  <a:lnTo>
                    <a:pt x="0" y="2164961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77324" cy="2203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16230600" cy="5529766"/>
            <a:chOff x="0" y="0"/>
            <a:chExt cx="4274726" cy="1456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456399"/>
            </a:xfrm>
            <a:custGeom>
              <a:avLst/>
              <a:gdLst/>
              <a:ahLst/>
              <a:cxnLst/>
              <a:rect r="r" b="b" t="t" l="l"/>
              <a:pathLst>
                <a:path h="145639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456399"/>
                  </a:lnTo>
                  <a:lnTo>
                    <a:pt x="0" y="1456399"/>
                  </a:lnTo>
                  <a:close/>
                </a:path>
              </a:pathLst>
            </a:custGeom>
            <a:solidFill>
              <a:srgbClr val="2D354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494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493328" y="6787163"/>
            <a:ext cx="3765972" cy="3278693"/>
          </a:xfrm>
          <a:custGeom>
            <a:avLst/>
            <a:gdLst/>
            <a:ahLst/>
            <a:cxnLst/>
            <a:rect r="r" b="b" t="t" l="l"/>
            <a:pathLst>
              <a:path h="3278693" w="3765972">
                <a:moveTo>
                  <a:pt x="0" y="0"/>
                </a:moveTo>
                <a:lnTo>
                  <a:pt x="3765972" y="0"/>
                </a:lnTo>
                <a:lnTo>
                  <a:pt x="3765972" y="3278693"/>
                </a:lnTo>
                <a:lnTo>
                  <a:pt x="0" y="3278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787163"/>
            <a:ext cx="5802997" cy="3278693"/>
          </a:xfrm>
          <a:custGeom>
            <a:avLst/>
            <a:gdLst/>
            <a:ahLst/>
            <a:cxnLst/>
            <a:rect r="r" b="b" t="t" l="l"/>
            <a:pathLst>
              <a:path h="3278693" w="5802997">
                <a:moveTo>
                  <a:pt x="0" y="0"/>
                </a:moveTo>
                <a:lnTo>
                  <a:pt x="5802997" y="0"/>
                </a:lnTo>
                <a:lnTo>
                  <a:pt x="5802997" y="3278693"/>
                </a:lnTo>
                <a:lnTo>
                  <a:pt x="0" y="327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72787" y="6787163"/>
            <a:ext cx="4579450" cy="3278693"/>
          </a:xfrm>
          <a:custGeom>
            <a:avLst/>
            <a:gdLst/>
            <a:ahLst/>
            <a:cxnLst/>
            <a:rect r="r" b="b" t="t" l="l"/>
            <a:pathLst>
              <a:path h="3278693" w="4579450">
                <a:moveTo>
                  <a:pt x="0" y="0"/>
                </a:moveTo>
                <a:lnTo>
                  <a:pt x="4579450" y="0"/>
                </a:lnTo>
                <a:lnTo>
                  <a:pt x="4579450" y="3278693"/>
                </a:lnTo>
                <a:lnTo>
                  <a:pt x="0" y="3278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257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46136" y="3073175"/>
            <a:ext cx="13795728" cy="371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3600" spc="-19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Interface Features:</a:t>
            </a:r>
          </a:p>
          <a:p>
            <a:pPr algn="l">
              <a:lnSpc>
                <a:spcPts val="3276"/>
              </a:lnSpc>
            </a:pPr>
          </a:p>
          <a:p>
            <a:pPr algn="l" marL="777240" indent="-388620" lvl="1">
              <a:lnSpc>
                <a:spcPts val="3276"/>
              </a:lnSpc>
              <a:buAutoNum type="arabicPeriod" startAt="1"/>
            </a:pPr>
            <a:r>
              <a:rPr lang="en-US" sz="3600" spc="-19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User Input Form: Fields for age, weight, heig</a:t>
            </a:r>
            <a:r>
              <a:rPr lang="en-US" sz="3600" spc="-19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ht, lifestyle, and health data.</a:t>
            </a:r>
          </a:p>
          <a:p>
            <a:pPr algn="l" marL="777240" indent="-388620" lvl="1">
              <a:lnSpc>
                <a:spcPts val="3276"/>
              </a:lnSpc>
              <a:buAutoNum type="arabicPeriod" startAt="1"/>
            </a:pPr>
            <a:r>
              <a:rPr lang="en-US" sz="3600" spc="-19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 Output: Obesity status and personalized health suggestions.</a:t>
            </a:r>
          </a:p>
          <a:p>
            <a:pPr algn="l" marL="777240" indent="-388620" lvl="1">
              <a:lnSpc>
                <a:spcPts val="3276"/>
              </a:lnSpc>
              <a:buAutoNum type="arabicPeriod" startAt="1"/>
            </a:pPr>
            <a:r>
              <a:rPr lang="en-US" sz="3600" spc="-19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Technologies Used: Streamlit, HTML, CSS, Flask.</a:t>
            </a:r>
          </a:p>
          <a:p>
            <a:pPr algn="l">
              <a:lnSpc>
                <a:spcPts val="3276"/>
              </a:lnSpc>
            </a:pPr>
          </a:p>
          <a:p>
            <a:pPr algn="l">
              <a:lnSpc>
                <a:spcPts val="3276"/>
              </a:lnSpc>
            </a:pPr>
            <a:r>
              <a:rPr lang="en-US" sz="3600" spc="-19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Goal:</a:t>
            </a:r>
          </a:p>
          <a:p>
            <a:pPr algn="l" marL="777240" indent="-388620" lvl="1">
              <a:lnSpc>
                <a:spcPts val="3276"/>
              </a:lnSpc>
              <a:buFont typeface="Arial"/>
              <a:buChar char="•"/>
            </a:pPr>
            <a:r>
              <a:rPr lang="en-US" sz="3600" spc="-197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Democratize access to obesity risk assessments.</a:t>
            </a:r>
          </a:p>
          <a:p>
            <a:pPr algn="l">
              <a:lnSpc>
                <a:spcPts val="327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671058" y="1787301"/>
            <a:ext cx="8945884" cy="118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9"/>
              </a:lnSpc>
            </a:pPr>
            <a:r>
              <a:rPr lang="en-US" sz="99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WEB-BASED SOLUTION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445987" y="4877782"/>
            <a:ext cx="1191753" cy="1191753"/>
          </a:xfrm>
          <a:custGeom>
            <a:avLst/>
            <a:gdLst/>
            <a:ahLst/>
            <a:cxnLst/>
            <a:rect r="r" b="b" t="t" l="l"/>
            <a:pathLst>
              <a:path h="1191753" w="1191753">
                <a:moveTo>
                  <a:pt x="0" y="0"/>
                </a:moveTo>
                <a:lnTo>
                  <a:pt x="1191753" y="0"/>
                </a:lnTo>
                <a:lnTo>
                  <a:pt x="1191753" y="1191753"/>
                </a:lnTo>
                <a:lnTo>
                  <a:pt x="0" y="1191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537449" y="1603327"/>
            <a:ext cx="2404268" cy="1603782"/>
          </a:xfrm>
          <a:custGeom>
            <a:avLst/>
            <a:gdLst/>
            <a:ahLst/>
            <a:cxnLst/>
            <a:rect r="r" b="b" t="t" l="l"/>
            <a:pathLst>
              <a:path h="1603782" w="2404268">
                <a:moveTo>
                  <a:pt x="0" y="0"/>
                </a:moveTo>
                <a:lnTo>
                  <a:pt x="2404268" y="0"/>
                </a:lnTo>
                <a:lnTo>
                  <a:pt x="2404268" y="1603782"/>
                </a:lnTo>
                <a:lnTo>
                  <a:pt x="0" y="16037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DAGWo310OhM</dc:identifier>
  <dcterms:modified xsi:type="dcterms:W3CDTF">2011-08-01T06:04:30Z</dcterms:modified>
  <cp:revision>1</cp:revision>
  <dc:title>Infosys-ObesityPredictionPPT</dc:title>
</cp:coreProperties>
</file>